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80" r:id="rId2"/>
    <p:sldId id="279" r:id="rId3"/>
    <p:sldId id="258" r:id="rId4"/>
    <p:sldId id="259" r:id="rId5"/>
    <p:sldId id="260" r:id="rId6"/>
    <p:sldId id="261" r:id="rId7"/>
    <p:sldId id="278" r:id="rId8"/>
    <p:sldId id="270" r:id="rId9"/>
    <p:sldId id="271" r:id="rId10"/>
    <p:sldId id="272" r:id="rId11"/>
    <p:sldId id="273" r:id="rId12"/>
    <p:sldId id="277" r:id="rId13"/>
    <p:sldId id="282" r:id="rId14"/>
    <p:sldId id="268" r:id="rId15"/>
    <p:sldId id="28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14C614-AE58-4D1C-9FC7-DD8582758142}" type="datetimeFigureOut">
              <a:rPr lang="en-US" smtClean="0"/>
              <a:pPr/>
              <a:t>5/31/2026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263967-E4DB-469F-9D4E-A930AF1926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629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5/31/2026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5/31/2026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5/31/2026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5/31/2026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5/31/2026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5/31/2026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5/31/2026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5/31/2026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5/31/2026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5/31/2026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5/31/2026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9623E1-A994-4F45-B3F4-006859DBDF17}" type="datetimeFigureOut">
              <a:rPr lang="en-US" smtClean="0"/>
              <a:pPr/>
              <a:t>5/31/2026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slide" Target="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slide" Target="slid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7.pn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7" Type="http://schemas.openxmlformats.org/officeDocument/2006/relationships/slide" Target="slide10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slide" Target="slide11.xml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slide" Target="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524000" y="1828800"/>
            <a:ext cx="5862502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tiện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hoc: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Bưởi</a:t>
            </a:r>
            <a:endParaRPr lang="en-US" sz="3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6" descr="lang 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9000" y="32766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5" descr="Picture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200" y="457200"/>
            <a:ext cx="1993900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Picture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4169749">
            <a:off x="7464518" y="2090146"/>
            <a:ext cx="10668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Picture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447800"/>
            <a:ext cx="1752600" cy="135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228600"/>
            <a:ext cx="879599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 smtClean="0">
                <a:solidFill>
                  <a:srgbClr val="FF0000"/>
                </a:solidFill>
              </a:rPr>
              <a:t>Bạn</a:t>
            </a:r>
            <a:r>
              <a:rPr lang="en-US" sz="6000" b="1" dirty="0" smtClean="0">
                <a:solidFill>
                  <a:srgbClr val="FF0000"/>
                </a:solidFill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</a:rPr>
              <a:t>nhỏ</a:t>
            </a:r>
            <a:r>
              <a:rPr lang="en-US" sz="6000" b="1" dirty="0" smtClean="0">
                <a:solidFill>
                  <a:srgbClr val="FF0000"/>
                </a:solidFill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</a:rPr>
              <a:t>đã</a:t>
            </a:r>
            <a:r>
              <a:rPr lang="en-US" sz="6000" b="1" dirty="0" smtClean="0">
                <a:solidFill>
                  <a:srgbClr val="FF0000"/>
                </a:solidFill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</a:rPr>
              <a:t>làm</a:t>
            </a:r>
            <a:r>
              <a:rPr lang="en-US" sz="6000" b="1" dirty="0" smtClean="0">
                <a:solidFill>
                  <a:srgbClr val="FF0000"/>
                </a:solidFill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</a:rPr>
              <a:t>gì</a:t>
            </a:r>
            <a:r>
              <a:rPr lang="en-US" sz="6000" b="1" dirty="0" smtClean="0">
                <a:solidFill>
                  <a:srgbClr val="FF0000"/>
                </a:solidFill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</a:rPr>
              <a:t>giúp</a:t>
            </a:r>
            <a:r>
              <a:rPr lang="en-US" sz="6000" b="1" dirty="0" smtClean="0">
                <a:solidFill>
                  <a:srgbClr val="FF0000"/>
                </a:solidFill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</a:rPr>
              <a:t>bà</a:t>
            </a:r>
            <a:r>
              <a:rPr lang="en-US" sz="6000" b="1" dirty="0" smtClean="0">
                <a:solidFill>
                  <a:srgbClr val="FF0000"/>
                </a:solidFill>
              </a:rPr>
              <a:t>?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5" name="Heptagon 4"/>
          <p:cNvSpPr/>
          <p:nvPr/>
        </p:nvSpPr>
        <p:spPr>
          <a:xfrm>
            <a:off x="6172200" y="2667000"/>
            <a:ext cx="1828800" cy="17526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" name="Heptagon 5"/>
          <p:cNvSpPr/>
          <p:nvPr/>
        </p:nvSpPr>
        <p:spPr>
          <a:xfrm>
            <a:off x="6172200" y="2590800"/>
            <a:ext cx="1905000" cy="18288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" name="Heptagon 6"/>
          <p:cNvSpPr/>
          <p:nvPr/>
        </p:nvSpPr>
        <p:spPr>
          <a:xfrm>
            <a:off x="6172200" y="2590800"/>
            <a:ext cx="1867647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8" name="Heptagon 7"/>
          <p:cNvSpPr/>
          <p:nvPr/>
        </p:nvSpPr>
        <p:spPr>
          <a:xfrm>
            <a:off x="6172200" y="2590800"/>
            <a:ext cx="1942352" cy="1809136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9" name="Heptagon 8"/>
          <p:cNvSpPr/>
          <p:nvPr/>
        </p:nvSpPr>
        <p:spPr>
          <a:xfrm>
            <a:off x="6172200" y="2590800"/>
            <a:ext cx="1942352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0" name="Explosion 1 9"/>
          <p:cNvSpPr/>
          <p:nvPr/>
        </p:nvSpPr>
        <p:spPr>
          <a:xfrm>
            <a:off x="5105400" y="1143000"/>
            <a:ext cx="3962400" cy="4876800"/>
          </a:xfrm>
          <a:prstGeom prst="irregularSeal1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b="1" dirty="0" err="1">
                <a:solidFill>
                  <a:srgbClr val="FF0000"/>
                </a:solidFill>
              </a:rPr>
              <a:t>Hết</a:t>
            </a:r>
            <a:r>
              <a:rPr lang="en-US" sz="5000" b="1" dirty="0">
                <a:solidFill>
                  <a:srgbClr val="FF0000"/>
                </a:solidFill>
              </a:rPr>
              <a:t> </a:t>
            </a:r>
            <a:r>
              <a:rPr lang="en-US" sz="5000" b="1" dirty="0" err="1">
                <a:solidFill>
                  <a:srgbClr val="FF0000"/>
                </a:solidFill>
              </a:rPr>
              <a:t>giờ</a:t>
            </a:r>
            <a:endParaRPr lang="en-US" sz="5000" b="1" dirty="0">
              <a:solidFill>
                <a:srgbClr val="FF0000"/>
              </a:solidFill>
            </a:endParaRPr>
          </a:p>
        </p:txBody>
      </p:sp>
      <p:sp>
        <p:nvSpPr>
          <p:cNvPr id="21" name="7-Point Star 20">
            <a:hlinkClick r:id="rId4" action="ppaction://hlinksldjump"/>
          </p:cNvPr>
          <p:cNvSpPr/>
          <p:nvPr/>
        </p:nvSpPr>
        <p:spPr>
          <a:xfrm>
            <a:off x="8001000" y="5943600"/>
            <a:ext cx="1143000" cy="914400"/>
          </a:xfrm>
          <a:prstGeom prst="star7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Bé yêu thơ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62" y="3048000"/>
            <a:ext cx="4876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1888" y="344129"/>
            <a:ext cx="90396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</a:rPr>
              <a:t>Bà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khen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bạn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nhỏ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như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thế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nào</a:t>
            </a:r>
            <a:r>
              <a:rPr lang="en-US" sz="5400" b="1" dirty="0" smtClean="0">
                <a:solidFill>
                  <a:srgbClr val="FF0000"/>
                </a:solidFill>
              </a:rPr>
              <a:t>?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9" name="Heptagon 8"/>
          <p:cNvSpPr/>
          <p:nvPr/>
        </p:nvSpPr>
        <p:spPr>
          <a:xfrm>
            <a:off x="6172200" y="2667000"/>
            <a:ext cx="1828800" cy="17526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0" name="Heptagon 9"/>
          <p:cNvSpPr/>
          <p:nvPr/>
        </p:nvSpPr>
        <p:spPr>
          <a:xfrm>
            <a:off x="6172200" y="2590800"/>
            <a:ext cx="1905000" cy="18288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1" name="Heptagon 10"/>
          <p:cNvSpPr/>
          <p:nvPr/>
        </p:nvSpPr>
        <p:spPr>
          <a:xfrm>
            <a:off x="6172200" y="2590800"/>
            <a:ext cx="1867647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2" name="Heptagon 11"/>
          <p:cNvSpPr/>
          <p:nvPr/>
        </p:nvSpPr>
        <p:spPr>
          <a:xfrm>
            <a:off x="6172200" y="2590800"/>
            <a:ext cx="1942352" cy="1809136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3" name="Heptagon 12"/>
          <p:cNvSpPr/>
          <p:nvPr/>
        </p:nvSpPr>
        <p:spPr>
          <a:xfrm>
            <a:off x="6172200" y="2590800"/>
            <a:ext cx="1942352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4" name="Explosion 1 13"/>
          <p:cNvSpPr/>
          <p:nvPr/>
        </p:nvSpPr>
        <p:spPr>
          <a:xfrm>
            <a:off x="5105400" y="1143000"/>
            <a:ext cx="3962400" cy="4876800"/>
          </a:xfrm>
          <a:prstGeom prst="irregularSeal1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b="1" dirty="0" err="1">
                <a:solidFill>
                  <a:srgbClr val="FF0000"/>
                </a:solidFill>
              </a:rPr>
              <a:t>Hết</a:t>
            </a:r>
            <a:r>
              <a:rPr lang="en-US" sz="5000" b="1" dirty="0">
                <a:solidFill>
                  <a:srgbClr val="FF0000"/>
                </a:solidFill>
              </a:rPr>
              <a:t> </a:t>
            </a:r>
            <a:r>
              <a:rPr lang="en-US" sz="5000" b="1" dirty="0" err="1">
                <a:solidFill>
                  <a:srgbClr val="FF0000"/>
                </a:solidFill>
              </a:rPr>
              <a:t>giờ</a:t>
            </a:r>
            <a:endParaRPr lang="en-US" sz="5000" b="1" dirty="0">
              <a:solidFill>
                <a:srgbClr val="FF0000"/>
              </a:solidFill>
            </a:endParaRPr>
          </a:p>
        </p:txBody>
      </p:sp>
      <p:sp>
        <p:nvSpPr>
          <p:cNvPr id="16" name="7-Point Star 15">
            <a:hlinkClick r:id="rId4" action="ppaction://hlinksldjump"/>
          </p:cNvPr>
          <p:cNvSpPr/>
          <p:nvPr/>
        </p:nvSpPr>
        <p:spPr>
          <a:xfrm>
            <a:off x="8001000" y="5943600"/>
            <a:ext cx="1143000" cy="914400"/>
          </a:xfrm>
          <a:prstGeom prst="star7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Thơ Giúp Bà | MN Nguyệt Quế - Long Biê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8" y="3151368"/>
            <a:ext cx="4075112" cy="367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0"/>
            <a:ext cx="83764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solidFill>
                  <a:srgbClr val="FF0000"/>
                </a:solidFill>
              </a:rPr>
              <a:t>Các</a:t>
            </a:r>
            <a:r>
              <a:rPr lang="en-US" sz="4400" b="1" dirty="0" smtClean="0">
                <a:solidFill>
                  <a:srgbClr val="FF0000"/>
                </a:solidFill>
              </a:rPr>
              <a:t> con </a:t>
            </a:r>
            <a:r>
              <a:rPr lang="en-US" sz="4400" b="1" dirty="0" err="1" smtClean="0">
                <a:solidFill>
                  <a:srgbClr val="FF0000"/>
                </a:solidFill>
              </a:rPr>
              <a:t>nên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làm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gì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khi</a:t>
            </a:r>
            <a:r>
              <a:rPr lang="en-US" sz="4400" b="1" dirty="0" smtClean="0">
                <a:solidFill>
                  <a:srgbClr val="FF0000"/>
                </a:solidFill>
              </a:rPr>
              <a:t> qua </a:t>
            </a:r>
            <a:r>
              <a:rPr lang="en-US" sz="4400" b="1" dirty="0" err="1" smtClean="0">
                <a:solidFill>
                  <a:srgbClr val="FF0000"/>
                </a:solidFill>
              </a:rPr>
              <a:t>đường</a:t>
            </a:r>
            <a:r>
              <a:rPr lang="en-US" sz="4400" b="1" dirty="0" smtClean="0">
                <a:solidFill>
                  <a:srgbClr val="FF0000"/>
                </a:solidFill>
              </a:rPr>
              <a:t>?</a:t>
            </a:r>
            <a:endParaRPr lang="en-US" sz="4400" b="1" dirty="0">
              <a:solidFill>
                <a:srgbClr val="FF0000"/>
              </a:solidFill>
            </a:endParaRPr>
          </a:p>
        </p:txBody>
      </p:sp>
      <p:pic>
        <p:nvPicPr>
          <p:cNvPr id="7170" name="Picture 2" descr="Bài thơ Giúp bà (qua đường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" y="769442"/>
            <a:ext cx="4126865" cy="599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Bài thơ Giúp bà (qua đường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769442"/>
            <a:ext cx="4898923" cy="5995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219200" y="2133600"/>
            <a:ext cx="739176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5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5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5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</a:p>
          <a:p>
            <a:r>
              <a:rPr lang="en-US" sz="5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5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Tín</a:t>
            </a:r>
            <a:r>
              <a:rPr lang="en-US" sz="5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5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5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5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54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5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h-dep-hoa-hinh-de-thuon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57200" y="605135"/>
            <a:ext cx="82573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Em</a:t>
            </a:r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đi</a:t>
            </a:r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qua </a:t>
            </a:r>
            <a:r>
              <a:rPr lang="en-US" sz="5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ngã</a:t>
            </a:r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tư</a:t>
            </a:r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đường</a:t>
            </a:r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phố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Em-Di-Qua-Nga-Tu-Duong-Pho-Nhac-Thieu-Nh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35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008nn9.jpg"/>
          <p:cNvPicPr>
            <a:picLocks noChangeAspect="1"/>
          </p:cNvPicPr>
          <p:nvPr/>
        </p:nvPicPr>
        <p:blipFill>
          <a:blip r:embed="rId2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1123950" y="1905000"/>
            <a:ext cx="7181850" cy="1371600"/>
            <a:chOff x="756" y="2832"/>
            <a:chExt cx="4524" cy="936"/>
          </a:xfrm>
          <a:effectLst>
            <a:glow rad="139700">
              <a:schemeClr val="accent4">
                <a:satMod val="175000"/>
                <a:alpha val="40000"/>
              </a:schemeClr>
            </a:glow>
          </a:effectLst>
        </p:grpSpPr>
        <p:pic>
          <p:nvPicPr>
            <p:cNvPr id="6" name="Picture 16" descr="Chµo t¹m biÖt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56" y="2832"/>
              <a:ext cx="4092" cy="936"/>
            </a:xfrm>
            <a:prstGeom prst="rect">
              <a:avLst/>
            </a:prstGeom>
            <a:noFill/>
          </p:spPr>
        </p:pic>
        <p:sp>
          <p:nvSpPr>
            <p:cNvPr id="7" name="Text Box 17"/>
            <p:cNvSpPr txBox="1">
              <a:spLocks noChangeArrowheads="1"/>
            </p:cNvSpPr>
            <p:nvPr/>
          </p:nvSpPr>
          <p:spPr bwMode="auto">
            <a:xfrm>
              <a:off x="4848" y="3120"/>
              <a:ext cx="432" cy="44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4000" dirty="0">
                  <a:solidFill>
                    <a:srgbClr val="00CCFF"/>
                  </a:solidFill>
                  <a:latin typeface=".VnCooperH" pitchFamily="34" charset="0"/>
                </a:rPr>
                <a:t>!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34200" y="136398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2133600" y="1143000"/>
            <a:ext cx="610936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pic>
        <p:nvPicPr>
          <p:cNvPr id="12" name="Picture 15" descr="Picture1bupbe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2794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Em-Di-Qua-Nga-Tu-Duong-Pho-Nhac-Thieu-Nh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35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ài thơ Giúp Bà | Chủ đề Phương tiện giao thông | Chích Bông LALA Ki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ài thơ Giúp Bà (Hoàng Thị Phảng) - Chủ điểm Phương tiện giao thô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8" y="-8604"/>
            <a:ext cx="9129252" cy="6846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ranh thơ: Giúp bà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2475" y="-1019176"/>
            <a:ext cx="9896475" cy="787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ài thơ Giúp bà (Giúp Bà Qua Đường) - Thơ mầm non - Đọc thơ cho bé ngh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13" y="76200"/>
            <a:ext cx="9153614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953573cxnlnfqyko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609600"/>
            <a:ext cx="8610599" cy="25190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  <a:scene3d>
              <a:camera prst="perspectiveLef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5400" b="1" dirty="0" err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5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5400" b="1" dirty="0" err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hơn</a:t>
            </a:r>
            <a:endParaRPr lang="en-US" sz="5400" b="1" cap="none" spc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50" endPos="85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37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>
            <a:hlinkClick r:id="rId4" action="ppaction://hlinksldjump"/>
          </p:cNvPr>
          <p:cNvSpPr/>
          <p:nvPr/>
        </p:nvSpPr>
        <p:spPr>
          <a:xfrm>
            <a:off x="0" y="0"/>
            <a:ext cx="4572000" cy="2286000"/>
          </a:xfrm>
          <a:prstGeom prst="ellipse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4" name="Oval 23">
            <a:hlinkClick r:id="rId5" action="ppaction://hlinksldjump"/>
          </p:cNvPr>
          <p:cNvSpPr/>
          <p:nvPr/>
        </p:nvSpPr>
        <p:spPr>
          <a:xfrm>
            <a:off x="0" y="2286000"/>
            <a:ext cx="4572000" cy="2286000"/>
          </a:xfrm>
          <a:prstGeom prst="ellipse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5" name="Oval 24">
            <a:hlinkClick r:id="" action="ppaction://noaction"/>
          </p:cNvPr>
          <p:cNvSpPr/>
          <p:nvPr/>
        </p:nvSpPr>
        <p:spPr>
          <a:xfrm>
            <a:off x="0" y="4572000"/>
            <a:ext cx="4572000" cy="2286000"/>
          </a:xfrm>
          <a:prstGeom prst="ellipse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6" name="Oval 25">
            <a:hlinkClick r:id="rId6" action="ppaction://hlinksldjump"/>
          </p:cNvPr>
          <p:cNvSpPr/>
          <p:nvPr/>
        </p:nvSpPr>
        <p:spPr>
          <a:xfrm>
            <a:off x="4572000" y="4572000"/>
            <a:ext cx="4572000" cy="2286000"/>
          </a:xfrm>
          <a:prstGeom prst="ellipse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7" name="Oval 26">
            <a:hlinkClick r:id="" action="ppaction://noaction"/>
          </p:cNvPr>
          <p:cNvSpPr/>
          <p:nvPr/>
        </p:nvSpPr>
        <p:spPr>
          <a:xfrm>
            <a:off x="4572000" y="2286000"/>
            <a:ext cx="4572000" cy="2286000"/>
          </a:xfrm>
          <a:prstGeom prst="ellipse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8" name="Oval 27">
            <a:hlinkClick r:id="rId7" action="ppaction://hlinksldjump"/>
          </p:cNvPr>
          <p:cNvSpPr/>
          <p:nvPr/>
        </p:nvSpPr>
        <p:spPr>
          <a:xfrm>
            <a:off x="4572000" y="0"/>
            <a:ext cx="4572000" cy="2286000"/>
          </a:xfrm>
          <a:prstGeom prst="ellipse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0" b="1" dirty="0">
                <a:solidFill>
                  <a:srgbClr val="FF0000"/>
                </a:solidFill>
              </a:rPr>
              <a:t>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609600"/>
            <a:ext cx="835036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Heptagon 4"/>
          <p:cNvSpPr/>
          <p:nvPr/>
        </p:nvSpPr>
        <p:spPr>
          <a:xfrm>
            <a:off x="6172200" y="2667000"/>
            <a:ext cx="1828800" cy="17526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" name="Heptagon 5"/>
          <p:cNvSpPr/>
          <p:nvPr/>
        </p:nvSpPr>
        <p:spPr>
          <a:xfrm>
            <a:off x="6172200" y="2590800"/>
            <a:ext cx="1905000" cy="18288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" name="Heptagon 6"/>
          <p:cNvSpPr/>
          <p:nvPr/>
        </p:nvSpPr>
        <p:spPr>
          <a:xfrm>
            <a:off x="6172200" y="2590800"/>
            <a:ext cx="1867647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8" name="Heptagon 7"/>
          <p:cNvSpPr/>
          <p:nvPr/>
        </p:nvSpPr>
        <p:spPr>
          <a:xfrm>
            <a:off x="6172200" y="2590800"/>
            <a:ext cx="1942352" cy="1809136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9" name="Heptagon 8"/>
          <p:cNvSpPr/>
          <p:nvPr/>
        </p:nvSpPr>
        <p:spPr>
          <a:xfrm>
            <a:off x="6172200" y="2590800"/>
            <a:ext cx="1942352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0" name="Explosion 1 9"/>
          <p:cNvSpPr/>
          <p:nvPr/>
        </p:nvSpPr>
        <p:spPr>
          <a:xfrm>
            <a:off x="5105400" y="1143000"/>
            <a:ext cx="3962400" cy="4876800"/>
          </a:xfrm>
          <a:prstGeom prst="irregularSeal1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b="1" dirty="0" err="1">
                <a:solidFill>
                  <a:srgbClr val="FF0000"/>
                </a:solidFill>
              </a:rPr>
              <a:t>Hết</a:t>
            </a:r>
            <a:r>
              <a:rPr lang="en-US" sz="5000" b="1" dirty="0">
                <a:solidFill>
                  <a:srgbClr val="FF0000"/>
                </a:solidFill>
              </a:rPr>
              <a:t> </a:t>
            </a:r>
            <a:r>
              <a:rPr lang="en-US" sz="5000" b="1" dirty="0" err="1">
                <a:solidFill>
                  <a:srgbClr val="FF0000"/>
                </a:solidFill>
              </a:rPr>
              <a:t>giờ</a:t>
            </a:r>
            <a:endParaRPr lang="en-US" sz="5000" b="1" dirty="0">
              <a:solidFill>
                <a:srgbClr val="FF0000"/>
              </a:solidFill>
            </a:endParaRPr>
          </a:p>
        </p:txBody>
      </p:sp>
      <p:sp>
        <p:nvSpPr>
          <p:cNvPr id="12" name="7-Point Star 11">
            <a:hlinkClick r:id="rId4" action="ppaction://hlinksldjump"/>
          </p:cNvPr>
          <p:cNvSpPr/>
          <p:nvPr/>
        </p:nvSpPr>
        <p:spPr>
          <a:xfrm>
            <a:off x="8001000" y="5943600"/>
            <a:ext cx="1143000" cy="914400"/>
          </a:xfrm>
          <a:prstGeom prst="star7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BÀI THƠ: GIÚP BÀ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04" y="2286001"/>
            <a:ext cx="5062896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464</TotalTime>
  <Words>138</Words>
  <Application>Microsoft Office PowerPoint</Application>
  <PresentationFormat>On-screen Show (4:3)</PresentationFormat>
  <Paragraphs>41</Paragraphs>
  <Slides>15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55</cp:revision>
  <dcterms:created xsi:type="dcterms:W3CDTF">2016-04-10T13:01:26Z</dcterms:created>
  <dcterms:modified xsi:type="dcterms:W3CDTF">2026-05-31T07:11:05Z</dcterms:modified>
</cp:coreProperties>
</file>